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7" roundtripDataSignature="AMtx7mgz+q1ccSfwlzpgl2OBCm2UGr7Vu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 name="Shape 9"/>
        <p:cNvGrpSpPr/>
        <p:nvPr/>
      </p:nvGrpSpPr>
      <p:grpSpPr>
        <a:xfrm>
          <a:off x="0" y="0"/>
          <a:ext cx="0" cy="0"/>
          <a:chOff x="0" y="0"/>
          <a:chExt cx="0" cy="0"/>
        </a:xfrm>
      </p:grpSpPr>
      <p:sp>
        <p:nvSpPr>
          <p:cNvPr id="10" name="Google Shape;10;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 name="Google Shape;11;p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2" name="Google Shape;12;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7"/>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7"/>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9"/>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5" name="Google Shape;15;p9"/>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6" name="Google Shape;16;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10"/>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1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11"/>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11"/>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13"/>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13"/>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4"/>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5"/>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5"/>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5"/>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5"/>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0" name="Google Shape;40;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6"/>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2"/>
          <p:cNvPicPr preferRelativeResize="0"/>
          <p:nvPr/>
        </p:nvPicPr>
        <p:blipFill rotWithShape="1">
          <a:blip r:embed="rId3">
            <a:alphaModFix/>
          </a:blip>
          <a:srcRect b="0" l="0" r="0" t="0"/>
          <a:stretch/>
        </p:blipFill>
        <p:spPr>
          <a:xfrm>
            <a:off x="513875" y="0"/>
            <a:ext cx="7287100" cy="5029200"/>
          </a:xfrm>
          <a:prstGeom prst="rect">
            <a:avLst/>
          </a:prstGeom>
          <a:noFill/>
          <a:ln>
            <a:noFill/>
          </a:ln>
        </p:spPr>
      </p:pic>
      <p:sp>
        <p:nvSpPr>
          <p:cNvPr id="55" name="Google Shape;55;p2"/>
          <p:cNvSpPr txBox="1"/>
          <p:nvPr/>
        </p:nvSpPr>
        <p:spPr>
          <a:xfrm>
            <a:off x="3158850" y="334500"/>
            <a:ext cx="4398300" cy="725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600"/>
              <a:buFont typeface="Arial"/>
              <a:buNone/>
            </a:pPr>
            <a:r>
              <a:rPr b="0" i="0" lang="en" sz="3600" u="none" cap="none" strike="noStrike">
                <a:solidFill>
                  <a:srgbClr val="000000"/>
                </a:solidFill>
                <a:latin typeface="Impact"/>
                <a:ea typeface="Impact"/>
                <a:cs typeface="Impact"/>
                <a:sym typeface="Impact"/>
              </a:rPr>
              <a:t>Jackrabbits 3 2019/20</a:t>
            </a:r>
            <a:endParaRPr b="0" i="0" sz="3600" u="none" cap="none" strike="noStrike">
              <a:solidFill>
                <a:srgbClr val="000000"/>
              </a:solidFill>
              <a:latin typeface="Impact"/>
              <a:ea typeface="Impact"/>
              <a:cs typeface="Impact"/>
              <a:sym typeface="Impact"/>
            </a:endParaRPr>
          </a:p>
        </p:txBody>
      </p:sp>
      <p:sp>
        <p:nvSpPr>
          <p:cNvPr id="56" name="Google Shape;56;p2"/>
          <p:cNvSpPr txBox="1"/>
          <p:nvPr/>
        </p:nvSpPr>
        <p:spPr>
          <a:xfrm rot="-1741899">
            <a:off x="574264" y="680114"/>
            <a:ext cx="2690336" cy="2131283"/>
          </a:xfrm>
          <a:prstGeom prst="rect">
            <a:avLst/>
          </a:prstGeom>
          <a:solidFill>
            <a:srgbClr val="00FFFF"/>
          </a:solid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Level 3 Skills</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Char char="●"/>
            </a:pPr>
            <a:r>
              <a:rPr b="0" i="0" lang="en" sz="1400" u="none" cap="none" strike="noStrike">
                <a:solidFill>
                  <a:srgbClr val="000000"/>
                </a:solidFill>
                <a:latin typeface="Arial"/>
                <a:ea typeface="Arial"/>
                <a:cs typeface="Arial"/>
                <a:sym typeface="Arial"/>
              </a:rPr>
              <a:t>Diagonal Stride</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Char char="●"/>
            </a:pPr>
            <a:r>
              <a:rPr b="0" i="0" lang="en" sz="1400" u="none" cap="none" strike="noStrike">
                <a:solidFill>
                  <a:srgbClr val="000000"/>
                </a:solidFill>
                <a:latin typeface="Arial"/>
                <a:ea typeface="Arial"/>
                <a:cs typeface="Arial"/>
                <a:sym typeface="Arial"/>
              </a:rPr>
              <a:t>Double Poling</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Char char="●"/>
            </a:pPr>
            <a:r>
              <a:rPr b="0" i="0" lang="en" sz="1400" u="none" cap="none" strike="noStrike">
                <a:solidFill>
                  <a:srgbClr val="000000"/>
                </a:solidFill>
                <a:latin typeface="Arial"/>
                <a:ea typeface="Arial"/>
                <a:cs typeface="Arial"/>
                <a:sym typeface="Arial"/>
              </a:rPr>
              <a:t>One-Step Double Poling</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Char char="●"/>
            </a:pPr>
            <a:r>
              <a:rPr b="0" i="0" lang="en" sz="1400" u="none" cap="none" strike="noStrike">
                <a:solidFill>
                  <a:srgbClr val="000000"/>
                </a:solidFill>
                <a:latin typeface="Arial"/>
                <a:ea typeface="Arial"/>
                <a:cs typeface="Arial"/>
                <a:sym typeface="Arial"/>
              </a:rPr>
              <a:t>Free Skate</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Char char="●"/>
            </a:pPr>
            <a:r>
              <a:rPr b="0" i="0" lang="en" sz="1400" u="none" cap="none" strike="noStrike">
                <a:solidFill>
                  <a:srgbClr val="000000"/>
                </a:solidFill>
                <a:latin typeface="Arial"/>
                <a:ea typeface="Arial"/>
                <a:cs typeface="Arial"/>
                <a:sym typeface="Arial"/>
              </a:rPr>
              <a:t>Downhill tuck</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Char char="●"/>
            </a:pPr>
            <a:r>
              <a:rPr b="0" i="0" lang="en" sz="1400" u="none" cap="none" strike="noStrike">
                <a:solidFill>
                  <a:srgbClr val="000000"/>
                </a:solidFill>
                <a:latin typeface="Arial"/>
                <a:ea typeface="Arial"/>
                <a:cs typeface="Arial"/>
                <a:sym typeface="Arial"/>
              </a:rPr>
              <a:t>One Skate</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Char char="●"/>
            </a:pPr>
            <a:r>
              <a:rPr b="0" i="0" lang="en" sz="1400" u="none" cap="none" strike="noStrike">
                <a:solidFill>
                  <a:srgbClr val="000000"/>
                </a:solidFill>
                <a:latin typeface="Arial"/>
                <a:ea typeface="Arial"/>
                <a:cs typeface="Arial"/>
                <a:sym typeface="Arial"/>
              </a:rPr>
              <a:t>Step Turn</a:t>
            </a:r>
            <a:endParaRPr b="0" i="0" sz="1400" u="none" cap="none" strike="noStrike">
              <a:solidFill>
                <a:srgbClr val="000000"/>
              </a:solidFill>
              <a:latin typeface="Arial"/>
              <a:ea typeface="Arial"/>
              <a:cs typeface="Arial"/>
              <a:sym typeface="Arial"/>
            </a:endParaRPr>
          </a:p>
          <a:p>
            <a:pPr indent="-317500" lvl="0" marL="457200" marR="0" rtl="0" algn="l">
              <a:lnSpc>
                <a:spcPct val="100000"/>
              </a:lnSpc>
              <a:spcBef>
                <a:spcPts val="0"/>
              </a:spcBef>
              <a:spcAft>
                <a:spcPts val="0"/>
              </a:spcAft>
              <a:buClr>
                <a:srgbClr val="000000"/>
              </a:buClr>
              <a:buSzPts val="1400"/>
              <a:buFont typeface="Arial"/>
              <a:buChar char="●"/>
            </a:pPr>
            <a:r>
              <a:rPr b="0" i="0" lang="en" sz="1400" u="none" cap="none" strike="noStrike">
                <a:solidFill>
                  <a:srgbClr val="000000"/>
                </a:solidFill>
                <a:latin typeface="Arial"/>
                <a:ea typeface="Arial"/>
                <a:cs typeface="Arial"/>
                <a:sym typeface="Arial"/>
              </a:rPr>
              <a:t>Kick Turn</a:t>
            </a:r>
            <a:endParaRPr b="0" i="0" sz="1400" u="none" cap="none" strike="noStrike">
              <a:solidFill>
                <a:srgbClr val="000000"/>
              </a:solidFill>
              <a:latin typeface="Arial"/>
              <a:ea typeface="Arial"/>
              <a:cs typeface="Arial"/>
              <a:sym typeface="Arial"/>
            </a:endParaRPr>
          </a:p>
        </p:txBody>
      </p:sp>
      <p:sp>
        <p:nvSpPr>
          <p:cNvPr id="57" name="Google Shape;57;p2"/>
          <p:cNvSpPr txBox="1"/>
          <p:nvPr/>
        </p:nvSpPr>
        <p:spPr>
          <a:xfrm>
            <a:off x="4186600" y="1602100"/>
            <a:ext cx="3687900" cy="3169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58" name="Google Shape;58;p2"/>
          <p:cNvPicPr preferRelativeResize="0"/>
          <p:nvPr/>
        </p:nvPicPr>
        <p:blipFill rotWithShape="1">
          <a:blip r:embed="rId4">
            <a:alphaModFix/>
          </a:blip>
          <a:srcRect b="0" l="0" r="0" t="0"/>
          <a:stretch/>
        </p:blipFill>
        <p:spPr>
          <a:xfrm>
            <a:off x="513866" y="3213396"/>
            <a:ext cx="1201609" cy="1557900"/>
          </a:xfrm>
          <a:prstGeom prst="rect">
            <a:avLst/>
          </a:prstGeom>
          <a:noFill/>
          <a:ln>
            <a:noFill/>
          </a:ln>
        </p:spPr>
      </p:pic>
      <p:sp>
        <p:nvSpPr>
          <p:cNvPr id="59" name="Google Shape;59;p2"/>
          <p:cNvSpPr txBox="1"/>
          <p:nvPr/>
        </p:nvSpPr>
        <p:spPr>
          <a:xfrm>
            <a:off x="3295925" y="1236075"/>
            <a:ext cx="4035600" cy="3665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It was so fun to have you in our group</a:t>
            </a:r>
            <a:r>
              <a:rPr lang="en"/>
              <a:t> NAME</a:t>
            </a:r>
            <a:r>
              <a:rPr b="0" i="0" lang="en" sz="1400" u="none" cap="none" strike="noStrike">
                <a:solidFill>
                  <a:srgbClr val="000000"/>
                </a:solidFill>
                <a:latin typeface="Arial"/>
                <a:ea typeface="Arial"/>
                <a:cs typeface="Arial"/>
                <a:sym typeface="Arial"/>
              </a:rPr>
              <a:t>! I can’t believe what a great Nordic skier you have become. Thanks for listening really well to your coaches: this went a long way to your quick progression! It was nice that you were always near the front of the group, with a positive attitude.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You must be proud of your skate skiing! Your offset is really improving, and making the uphills easier for you. You are getting some glide with each step, and using your body weight to push on your poles and propel your body forward. Your diagonal stride is also great! Keep working on the forward lean, and getting your hips forward too. We really hope to see you at Nordic again next season. You could do JR4 or Track Attack!</a:t>
            </a:r>
            <a:endParaRPr b="0" i="0" sz="1400" u="none" cap="none" strike="noStrike">
              <a:solidFill>
                <a:srgbClr val="000000"/>
              </a:solidFill>
              <a:latin typeface="Arial"/>
              <a:ea typeface="Arial"/>
              <a:cs typeface="Arial"/>
              <a:sym typeface="Arial"/>
            </a:endParaRPr>
          </a:p>
        </p:txBody>
      </p:sp>
      <p:sp>
        <p:nvSpPr>
          <p:cNvPr id="60" name="Google Shape;60;p2"/>
          <p:cNvSpPr txBox="1"/>
          <p:nvPr/>
        </p:nvSpPr>
        <p:spPr>
          <a:xfrm>
            <a:off x="4819225" y="829600"/>
            <a:ext cx="1281600" cy="591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400"/>
              <a:buFont typeface="Arial"/>
              <a:buNone/>
            </a:pPr>
            <a:r>
              <a:rPr lang="en" sz="2400">
                <a:solidFill>
                  <a:srgbClr val="FF0000"/>
                </a:solidFill>
              </a:rPr>
              <a:t>Name</a:t>
            </a:r>
            <a:endParaRPr b="0" i="0" sz="2400" u="none" cap="none" strike="noStrike">
              <a:solidFill>
                <a:srgbClr val="000000"/>
              </a:solidFill>
              <a:latin typeface="Arial"/>
              <a:ea typeface="Arial"/>
              <a:cs typeface="Arial"/>
              <a:sym typeface="Arial"/>
            </a:endParaRPr>
          </a:p>
        </p:txBody>
      </p:sp>
      <p:sp>
        <p:nvSpPr>
          <p:cNvPr id="61" name="Google Shape;61;p2"/>
          <p:cNvSpPr txBox="1"/>
          <p:nvPr/>
        </p:nvSpPr>
        <p:spPr>
          <a:xfrm>
            <a:off x="2018200" y="3159900"/>
            <a:ext cx="975000" cy="1014900"/>
          </a:xfrm>
          <a:prstGeom prst="rect">
            <a:avLst/>
          </a:prstGeom>
          <a:solidFill>
            <a:srgbClr val="9900FF"/>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Coaches: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Brendan</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Pat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Erik</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