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Gill Sans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jr8cpiT8bw0Lo9v5KCL7FL7a+Y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Gill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Approved by the board Aug 19, 2023 at board meeting.</a:t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6" name="Google Shape;86;p14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3" name="Google Shape;93;p15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" name="Google Shape;22;p6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9" name="Google Shape;29;p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6" name="Google Shape;36;p8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0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0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4" name="Google Shape;54;p10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0" name="Google Shape;60;p11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8" name="Google Shape;68;p12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3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1" name="Google Shape;71;p13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176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13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3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9" name="Google Shape;79;p13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/>
          <p:nvPr/>
        </p:nvSpPr>
        <p:spPr>
          <a:xfrm>
            <a:off x="0" y="2019476"/>
            <a:ext cx="12192000" cy="4838524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>
            <p:ph idx="4294967295" type="title"/>
          </p:nvPr>
        </p:nvSpPr>
        <p:spPr>
          <a:xfrm>
            <a:off x="1317625" y="466371"/>
            <a:ext cx="9604375" cy="1049338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</a:pPr>
            <a:r>
              <a:rPr lang="en-US" sz="2800"/>
              <a:t>REVELSTOKE NORDIC SKI CLUB ORG STRUCTURE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3822376" y="1829561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VICE PRESIDENT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5857374" y="1829561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PRESIDENT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8704205" y="1817549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TREASURER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0" y="1937423"/>
            <a:ext cx="1396937" cy="468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EXECUTIVE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(Board)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787379" y="1817561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SECRETARY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0" y="2771284"/>
            <a:ext cx="1349050" cy="468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DIRECTORS</a:t>
            </a:r>
            <a:endParaRPr b="1" i="0" sz="16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(Board)</a:t>
            </a:r>
            <a:endParaRPr b="1" i="0" sz="16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5857352" y="3497305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EXECUTIVE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DIRECTOR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1491088" y="261565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ATHLETE DEVELOPMENT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8704201" y="4672702"/>
            <a:ext cx="1260000" cy="6840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BOOKKEEPER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31111" y="4642646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HEAD COACH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/>
          <p:nvPr/>
        </p:nvSpPr>
        <p:spPr>
          <a:xfrm rot="-5400000">
            <a:off x="6037344" y="2933424"/>
            <a:ext cx="9000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0" name="Google Shape;110;p1"/>
          <p:cNvSpPr/>
          <p:nvPr/>
        </p:nvSpPr>
        <p:spPr>
          <a:xfrm rot="-3384537">
            <a:off x="885172" y="3899177"/>
            <a:ext cx="1348007" cy="143945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0347652" y="5308131"/>
            <a:ext cx="1359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LEGEND</a:t>
            </a:r>
            <a:endParaRPr b="0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1"/>
          <p:cNvSpPr/>
          <p:nvPr/>
        </p:nvSpPr>
        <p:spPr>
          <a:xfrm flipH="1" rot="10800000">
            <a:off x="9560308" y="5722390"/>
            <a:ext cx="615900" cy="7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9872375" y="5621000"/>
            <a:ext cx="2446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Reporting/Communication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4760754" y="4652062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OPERATIONS</a:t>
            </a:r>
            <a:r>
              <a:rPr b="1" i="0" lang="en-US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MANAGER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5" name="Google Shape;115;p1"/>
          <p:cNvSpPr/>
          <p:nvPr/>
        </p:nvSpPr>
        <p:spPr>
          <a:xfrm rot="-3093612">
            <a:off x="5686499" y="4347222"/>
            <a:ext cx="256236" cy="14393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7060741" y="4657023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LODGE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MANAGER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7" name="Google Shape;117;p1"/>
          <p:cNvSpPr/>
          <p:nvPr/>
        </p:nvSpPr>
        <p:spPr>
          <a:xfrm rot="-7330987">
            <a:off x="7061771" y="4347249"/>
            <a:ext cx="256277" cy="14383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6967999" y="5712482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LODGE CARETAKER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9" name="Google Shape;119;p1"/>
          <p:cNvSpPr/>
          <p:nvPr/>
        </p:nvSpPr>
        <p:spPr>
          <a:xfrm rot="-5400000">
            <a:off x="729281" y="5452555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207126" y="5722475"/>
            <a:ext cx="1260000" cy="6840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RNSC RACE TEAM VOLUNTEER COACHES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4745875" y="261565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OPERATIONS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Google Shape;122;p1"/>
          <p:cNvSpPr/>
          <p:nvPr/>
        </p:nvSpPr>
        <p:spPr>
          <a:xfrm rot="-5400000">
            <a:off x="7283172" y="5441154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3" name="Google Shape;123;p1"/>
          <p:cNvSpPr/>
          <p:nvPr/>
        </p:nvSpPr>
        <p:spPr>
          <a:xfrm flipH="1" rot="4044212">
            <a:off x="6034441" y="4831165"/>
            <a:ext cx="1413185" cy="14390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4" name="Google Shape;124;p1"/>
          <p:cNvSpPr/>
          <p:nvPr/>
        </p:nvSpPr>
        <p:spPr>
          <a:xfrm rot="-5400000">
            <a:off x="8336205" y="3515134"/>
            <a:ext cx="20664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8258815" y="5705719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TICKET OFFICE STAFF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-32600" y="3389300"/>
            <a:ext cx="18645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CONTRACTORS,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VOLUNTEERS,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&amp; STAFF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3118499" y="261565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MEMBERSHIP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629386" y="4642646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SKILL DEVELOPMENT PROGRAM COORDINATOR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/>
          <p:nvPr/>
        </p:nvSpPr>
        <p:spPr>
          <a:xfrm rot="-5397481">
            <a:off x="1645275" y="3899148"/>
            <a:ext cx="12282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1629376" y="5722475"/>
            <a:ext cx="1260000" cy="6840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SKI LEAGUE COACHES &amp; VOLUNTEERS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1" name="Google Shape;131;p1"/>
          <p:cNvSpPr/>
          <p:nvPr/>
        </p:nvSpPr>
        <p:spPr>
          <a:xfrm rot="-5400000">
            <a:off x="2151531" y="5452555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6886224" y="2615641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DIRECTOR AT LARGE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3" name="Google Shape;133;p1"/>
          <p:cNvSpPr/>
          <p:nvPr/>
        </p:nvSpPr>
        <p:spPr>
          <a:xfrm>
            <a:off x="4307499" y="5722407"/>
            <a:ext cx="1260000" cy="6840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VOLUNTEER GROOMERS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1"/>
          <p:cNvSpPr/>
          <p:nvPr/>
        </p:nvSpPr>
        <p:spPr>
          <a:xfrm rot="-5400000">
            <a:off x="5078406" y="5444792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3289524" y="4640270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RECREATION PROGRAM COORDINATOR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1"/>
          <p:cNvSpPr/>
          <p:nvPr/>
        </p:nvSpPr>
        <p:spPr>
          <a:xfrm rot="-1529767">
            <a:off x="4232026" y="4106877"/>
            <a:ext cx="1488675" cy="14398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1"/>
          <p:cNvSpPr/>
          <p:nvPr/>
        </p:nvSpPr>
        <p:spPr>
          <a:xfrm>
            <a:off x="2995551" y="5722475"/>
            <a:ext cx="1260000" cy="6840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SCHOOL &amp; ADULT INSTRUCTORS/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VOLUNTEERS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8" name="Google Shape;138;p1"/>
          <p:cNvSpPr/>
          <p:nvPr/>
        </p:nvSpPr>
        <p:spPr>
          <a:xfrm rot="-5400000">
            <a:off x="3548244" y="5451380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9872363" y="5890550"/>
            <a:ext cx="953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Board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9872375" y="6230900"/>
            <a:ext cx="953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Staff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1"/>
          <p:cNvSpPr/>
          <p:nvPr/>
        </p:nvSpPr>
        <p:spPr>
          <a:xfrm>
            <a:off x="9814700" y="6261500"/>
            <a:ext cx="361500" cy="2157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9814700" y="5956538"/>
            <a:ext cx="361500" cy="2157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207125" y="6469350"/>
            <a:ext cx="697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* Communication takes place between all. Arrows denote official communication channels. </a:t>
            </a:r>
            <a:endParaRPr b="0" i="0" sz="14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9814700" y="6588750"/>
            <a:ext cx="361500" cy="2157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9872375" y="6566450"/>
            <a:ext cx="2169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Contractors &amp; Volunteers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6" name="Google Shape;146;p1"/>
          <p:cNvSpPr/>
          <p:nvPr/>
        </p:nvSpPr>
        <p:spPr>
          <a:xfrm rot="-7330987">
            <a:off x="8259830" y="5451453"/>
            <a:ext cx="256277" cy="14383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7" name="Google Shape;147;p1"/>
          <p:cNvSpPr/>
          <p:nvPr/>
        </p:nvSpPr>
        <p:spPr>
          <a:xfrm>
            <a:off x="5647299" y="5722482"/>
            <a:ext cx="1260000" cy="684000"/>
          </a:xfrm>
          <a:prstGeom prst="rect">
            <a:avLst/>
          </a:prstGeom>
          <a:solidFill>
            <a:srgbClr val="D6A9F5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lang="en-US" sz="1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OPERATIONS ASSISTANT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8" name="Google Shape;148;p1"/>
          <p:cNvSpPr/>
          <p:nvPr/>
        </p:nvSpPr>
        <p:spPr>
          <a:xfrm rot="-7330987">
            <a:off x="5804768" y="5444890"/>
            <a:ext cx="256277" cy="14383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DBD5">
                <a:alpha val="0"/>
              </a:srgbClr>
            </a:gs>
            <a:gs pos="100000">
              <a:schemeClr val="lt2"/>
            </a:gs>
          </a:gsLst>
          <a:lin ang="5400700" scaled="0"/>
        </a:gra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 txBox="1"/>
          <p:nvPr>
            <p:ph idx="4294967295" type="title"/>
          </p:nvPr>
        </p:nvSpPr>
        <p:spPr>
          <a:xfrm>
            <a:off x="1317625" y="466371"/>
            <a:ext cx="9604375" cy="1049338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0" spcFirstLastPara="1" rIns="0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</a:pPr>
            <a:r>
              <a:rPr lang="en-US" sz="2800"/>
              <a:t>REVELSTOKE NORDIC SKI CLUB </a:t>
            </a:r>
            <a:br>
              <a:rPr lang="en-US" sz="2800"/>
            </a:br>
            <a:r>
              <a:rPr lang="en-US" sz="2800"/>
              <a:t>COMMITTEE STRUCTURE</a:t>
            </a:r>
            <a:endParaRPr/>
          </a:p>
        </p:txBody>
      </p:sp>
      <p:sp>
        <p:nvSpPr>
          <p:cNvPr id="154" name="Google Shape;154;p3"/>
          <p:cNvSpPr/>
          <p:nvPr/>
        </p:nvSpPr>
        <p:spPr>
          <a:xfrm>
            <a:off x="5670226" y="181752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PRESIDENT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3973911" y="182957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VICE PRESIDENT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8007205" y="1817536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TREASURER</a:t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0" y="1937423"/>
            <a:ext cx="1396937" cy="468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EXECUTIVE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(Board)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8" name="Google Shape;158;p3"/>
          <p:cNvSpPr/>
          <p:nvPr/>
        </p:nvSpPr>
        <p:spPr>
          <a:xfrm>
            <a:off x="2502429" y="1817561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SECRETARY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0" y="2771284"/>
            <a:ext cx="1349050" cy="468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DIRECTORS</a:t>
            </a:r>
            <a:endParaRPr b="1" i="0" sz="16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ill San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(Board)</a:t>
            </a:r>
            <a:endParaRPr b="1" i="0" sz="16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2271138" y="267190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ATHLETE DEVELOPMENT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8494126" y="3687364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FINANCE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1526786" y="3687371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RACE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3" name="Google Shape;163;p3"/>
          <p:cNvSpPr txBox="1"/>
          <p:nvPr/>
        </p:nvSpPr>
        <p:spPr>
          <a:xfrm>
            <a:off x="9580752" y="5652406"/>
            <a:ext cx="1359628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LEGEND</a:t>
            </a:r>
            <a:endParaRPr b="0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4" name="Google Shape;164;p3"/>
          <p:cNvSpPr/>
          <p:nvPr/>
        </p:nvSpPr>
        <p:spPr>
          <a:xfrm flipH="1" rot="10800000">
            <a:off x="9314383" y="6159298"/>
            <a:ext cx="615795" cy="74192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9631550" y="6020225"/>
            <a:ext cx="2362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Reporting/Communication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6" name="Google Shape;166;p3"/>
          <p:cNvSpPr/>
          <p:nvPr/>
        </p:nvSpPr>
        <p:spPr>
          <a:xfrm>
            <a:off x="2900629" y="4789449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ATHLETE HEALTH &amp; WELLNESS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2900613" y="3687375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ADC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8" name="Google Shape;168;p3"/>
          <p:cNvSpPr/>
          <p:nvPr/>
        </p:nvSpPr>
        <p:spPr>
          <a:xfrm>
            <a:off x="4291588" y="267190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OPERATIONS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9" name="Google Shape;169;p3"/>
          <p:cNvSpPr txBox="1"/>
          <p:nvPr/>
        </p:nvSpPr>
        <p:spPr>
          <a:xfrm>
            <a:off x="50" y="3795153"/>
            <a:ext cx="1689000" cy="4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CURRENT COMMITTEES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0" name="Google Shape;170;p3"/>
          <p:cNvSpPr/>
          <p:nvPr/>
        </p:nvSpPr>
        <p:spPr>
          <a:xfrm>
            <a:off x="7022112" y="2663404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MEMBERSHIP 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8992274" y="2696379"/>
            <a:ext cx="1260000" cy="6840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DIRECTOR AT LARGE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2" name="Google Shape;172;p3"/>
          <p:cNvSpPr/>
          <p:nvPr/>
        </p:nvSpPr>
        <p:spPr>
          <a:xfrm>
            <a:off x="4274439" y="3687289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TRAIL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3" name="Google Shape;173;p3"/>
          <p:cNvSpPr/>
          <p:nvPr/>
        </p:nvSpPr>
        <p:spPr>
          <a:xfrm flipH="1" rot="5398088">
            <a:off x="8097799" y="3022461"/>
            <a:ext cx="10788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4" name="Google Shape;174;p3"/>
          <p:cNvSpPr/>
          <p:nvPr/>
        </p:nvSpPr>
        <p:spPr>
          <a:xfrm>
            <a:off x="7936426" y="4759089"/>
            <a:ext cx="1260000" cy="68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AD HOC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485875" y="5891525"/>
            <a:ext cx="6583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*All committees must have a board member on the committee. Committee chair or board member reports to board as necessary.</a:t>
            </a:r>
            <a:endParaRPr b="0" i="0" sz="14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** Sub-committees do not need a board member but must report to a committee that does have a board member on it. This then reports to the board. </a:t>
            </a:r>
            <a:endParaRPr b="0" i="0" sz="14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6" name="Google Shape;176;p3"/>
          <p:cNvSpPr txBox="1"/>
          <p:nvPr/>
        </p:nvSpPr>
        <p:spPr>
          <a:xfrm>
            <a:off x="9361175" y="4561050"/>
            <a:ext cx="24804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 form a new committee the idea is presented to the board for approval and to assign a board member to report to.</a:t>
            </a:r>
            <a:endParaRPr b="0" i="0" sz="14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7" name="Google Shape;177;p3"/>
          <p:cNvSpPr/>
          <p:nvPr/>
        </p:nvSpPr>
        <p:spPr>
          <a:xfrm>
            <a:off x="7065988" y="3687302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MEMBERSHIP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5670214" y="3687289"/>
            <a:ext cx="1260000" cy="684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HEALTH &amp; SAFETY</a:t>
            </a:r>
            <a:endParaRPr b="1" i="0" sz="1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9" name="Google Shape;179;p3"/>
          <p:cNvSpPr/>
          <p:nvPr/>
        </p:nvSpPr>
        <p:spPr>
          <a:xfrm flipH="1" rot="5398088">
            <a:off x="5728374" y="3022421"/>
            <a:ext cx="10788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0" name="Google Shape;180;p3"/>
          <p:cNvSpPr/>
          <p:nvPr/>
        </p:nvSpPr>
        <p:spPr>
          <a:xfrm rot="-7621756">
            <a:off x="3203885" y="3449457"/>
            <a:ext cx="215701" cy="14436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1" name="Google Shape;181;p3"/>
          <p:cNvSpPr/>
          <p:nvPr/>
        </p:nvSpPr>
        <p:spPr>
          <a:xfrm rot="-5400000">
            <a:off x="7544257" y="3457331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2" name="Google Shape;182;p3"/>
          <p:cNvSpPr/>
          <p:nvPr/>
        </p:nvSpPr>
        <p:spPr>
          <a:xfrm rot="-5400000">
            <a:off x="4775594" y="3449606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3" name="Google Shape;183;p3"/>
          <p:cNvSpPr/>
          <p:nvPr/>
        </p:nvSpPr>
        <p:spPr>
          <a:xfrm>
            <a:off x="9568675" y="6341775"/>
            <a:ext cx="361500" cy="215700"/>
          </a:xfrm>
          <a:prstGeom prst="rect">
            <a:avLst/>
          </a:prstGeom>
          <a:solidFill>
            <a:srgbClr val="891631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4" name="Google Shape;184;p3"/>
          <p:cNvSpPr txBox="1"/>
          <p:nvPr/>
        </p:nvSpPr>
        <p:spPr>
          <a:xfrm>
            <a:off x="9631538" y="6341775"/>
            <a:ext cx="953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Board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5" name="Google Shape;185;p3"/>
          <p:cNvSpPr/>
          <p:nvPr/>
        </p:nvSpPr>
        <p:spPr>
          <a:xfrm>
            <a:off x="9568675" y="6602125"/>
            <a:ext cx="361500" cy="2157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1" anchor="ctr" bIns="5075" lIns="0" spcFirstLastPara="1" rIns="5075" wrap="square" tIns="50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6" name="Google Shape;186;p3"/>
          <p:cNvSpPr txBox="1"/>
          <p:nvPr/>
        </p:nvSpPr>
        <p:spPr>
          <a:xfrm>
            <a:off x="9631555" y="6571525"/>
            <a:ext cx="134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: Committees</a:t>
            </a:r>
            <a:endParaRPr b="0" i="0" sz="1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7" name="Google Shape;187;p3"/>
          <p:cNvSpPr/>
          <p:nvPr/>
        </p:nvSpPr>
        <p:spPr>
          <a:xfrm rot="-2940554">
            <a:off x="2431284" y="3449870"/>
            <a:ext cx="215417" cy="14353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8" name="Google Shape;188;p3"/>
          <p:cNvSpPr/>
          <p:nvPr/>
        </p:nvSpPr>
        <p:spPr>
          <a:xfrm rot="-5400000">
            <a:off x="3422769" y="4508406"/>
            <a:ext cx="215700" cy="144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C000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9" name="Google Shape;189;p3"/>
          <p:cNvSpPr txBox="1"/>
          <p:nvPr/>
        </p:nvSpPr>
        <p:spPr>
          <a:xfrm>
            <a:off x="50" y="4897300"/>
            <a:ext cx="1994400" cy="4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ill Sans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CURRENT SUBCOMMITTEES</a:t>
            </a:r>
            <a:endParaRPr b="1" i="0" sz="15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2019-04-09T07:29:24Z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